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16"/>
  </p:notesMasterIdLst>
  <p:handoutMasterIdLst>
    <p:handoutMasterId r:id="rId17"/>
  </p:handoutMasterIdLst>
  <p:sldIdLst>
    <p:sldId id="276" r:id="rId5"/>
    <p:sldId id="257" r:id="rId6"/>
    <p:sldId id="281" r:id="rId7"/>
    <p:sldId id="300" r:id="rId8"/>
    <p:sldId id="303" r:id="rId9"/>
    <p:sldId id="302" r:id="rId10"/>
    <p:sldId id="304" r:id="rId11"/>
    <p:sldId id="305" r:id="rId12"/>
    <p:sldId id="306" r:id="rId13"/>
    <p:sldId id="307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B78A7-0F1B-5067-C1F5-8BD220004197}" v="441" dt="2024-11-27T10:38:10.317"/>
    <p1510:client id="{3FFC1843-0755-7AE7-FBB5-EDEC84C35A32}" v="120" dt="2024-11-28T11:44:21.959"/>
    <p1510:client id="{E3E1C54A-0042-5FCA-74A0-E3A303BC073E}" v="5" dt="2024-11-28T12:53:23.807"/>
  </p1510:revLst>
</p1510:revInfo>
</file>

<file path=ppt/tableStyles.xml><?xml version="1.0" encoding="utf-8"?>
<a:tblStyleLst xmlns:a="http://schemas.openxmlformats.org/drawingml/2006/main" def="{5FD0F851-EC5A-4D38-B0AD-8093EC10F338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6327" autoAdjust="0"/>
  </p:normalViewPr>
  <p:slideViewPr>
    <p:cSldViewPr snapToGrid="0">
      <p:cViewPr varScale="1">
        <p:scale>
          <a:sx n="86" d="100"/>
          <a:sy n="86" d="100"/>
        </p:scale>
        <p:origin x="63" y="963"/>
      </p:cViewPr>
      <p:guideLst>
        <p:guide orient="horz" pos="2928"/>
        <p:guide pos="384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33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188-91E3-4091-B70E-E1E6D807C522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EE72E-E5A5-44ED-A736-DB8D8EE9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2412-B176-4E06-823F-C66FEB3E21FB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2FC2-A162-47B3-989B-571A624149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0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00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56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7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9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69054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246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437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543594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224D70-2CA9-3DC4-F002-EC470A48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C0B1F33F-4201-2B4E-E8EC-1D07263083EB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D5B178-0506-30BE-93BB-73C02006B988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" name="Freeform: Shape 17">
                <a:extLst>
                  <a:ext uri="{FF2B5EF4-FFF2-40B4-BE49-F238E27FC236}">
                    <a16:creationId xmlns:a16="http://schemas.microsoft.com/office/drawing/2014/main" id="{B3F854F0-E9B7-2C32-CA3C-FA9719440768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8224CDA-DD93-0DF6-7DD9-8328D1606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A5F65-B2C5-BB65-83E3-F195EEE49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409908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77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6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sz="1600"/>
            </a:lvl6pPr>
            <a:lvl7pPr>
              <a:buClr>
                <a:schemeClr val="accent5"/>
              </a:buClr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F0BC49-315A-CF7A-E741-A8688AF53E66}"/>
              </a:ext>
            </a:extLst>
          </p:cNvPr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Freeform: Shape 15">
              <a:extLst>
                <a:ext uri="{FF2B5EF4-FFF2-40B4-BE49-F238E27FC236}">
                  <a16:creationId xmlns:a16="http://schemas.microsoft.com/office/drawing/2014/main" id="{3FCB73E1-B061-C75F-AB29-C27CA95E57A9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A16F89-984C-DEA8-C894-E819A764661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Freeform: Shape 17">
                <a:extLst>
                  <a:ext uri="{FF2B5EF4-FFF2-40B4-BE49-F238E27FC236}">
                    <a16:creationId xmlns:a16="http://schemas.microsoft.com/office/drawing/2014/main" id="{0971E16B-8BBF-40B5-5862-FAAADBF530A0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D464A1-0F6B-3CEE-8719-573F89E8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8413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5851" y="2165174"/>
            <a:ext cx="6118224" cy="155448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4194521"/>
            <a:ext cx="1481845" cy="787628"/>
            <a:chOff x="4987925" y="2840038"/>
            <a:chExt cx="2216150" cy="1177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12713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C47B699-08C0-4851-8BAE-384C14E4E0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6050" y="1079500"/>
            <a:ext cx="3884962" cy="213840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84917A2-B37A-4655-9D10-50C6FD698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6051" y="4113213"/>
            <a:ext cx="3884961" cy="1655762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sz="2400" i="1"/>
            </a:lvl1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EE5317-4FED-4CB5-85EE-6DAD46C2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0D3427-2AA8-987B-E83A-494604F72C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539750"/>
            <a:ext cx="6670675" cy="5759450"/>
          </a:xfrm>
          <a:custGeom>
            <a:avLst/>
            <a:gdLst>
              <a:gd name="connsiteX0" fmla="*/ 6573720 w 6670675"/>
              <a:gd name="connsiteY0" fmla="*/ 0 h 5759450"/>
              <a:gd name="connsiteX1" fmla="*/ 6670675 w 6670675"/>
              <a:gd name="connsiteY1" fmla="*/ 0 h 5759450"/>
              <a:gd name="connsiteX2" fmla="*/ 6670675 w 6670675"/>
              <a:gd name="connsiteY2" fmla="*/ 5759450 h 5759450"/>
              <a:gd name="connsiteX3" fmla="*/ 0 w 6670675"/>
              <a:gd name="connsiteY3" fmla="*/ 5759450 h 5759450"/>
              <a:gd name="connsiteX4" fmla="*/ 0 w 6670675"/>
              <a:gd name="connsiteY4" fmla="*/ 5669502 h 5759450"/>
              <a:gd name="connsiteX5" fmla="*/ 6573720 w 6670675"/>
              <a:gd name="connsiteY5" fmla="*/ 5669502 h 5759450"/>
              <a:gd name="connsiteX6" fmla="*/ 0 w 6670675"/>
              <a:gd name="connsiteY6" fmla="*/ 0 h 5759450"/>
              <a:gd name="connsiteX7" fmla="*/ 6562411 w 6670675"/>
              <a:gd name="connsiteY7" fmla="*/ 0 h 5759450"/>
              <a:gd name="connsiteX8" fmla="*/ 6562411 w 6670675"/>
              <a:gd name="connsiteY8" fmla="*/ 5658193 h 5759450"/>
              <a:gd name="connsiteX9" fmla="*/ 0 w 6670675"/>
              <a:gd name="connsiteY9" fmla="*/ 5658193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0675" h="5759450">
                <a:moveTo>
                  <a:pt x="6573720" y="0"/>
                </a:moveTo>
                <a:lnTo>
                  <a:pt x="6670675" y="0"/>
                </a:lnTo>
                <a:lnTo>
                  <a:pt x="6670675" y="5759450"/>
                </a:lnTo>
                <a:lnTo>
                  <a:pt x="0" y="5759450"/>
                </a:lnTo>
                <a:lnTo>
                  <a:pt x="0" y="5669502"/>
                </a:lnTo>
                <a:lnTo>
                  <a:pt x="6573720" y="5669502"/>
                </a:lnTo>
                <a:close/>
                <a:moveTo>
                  <a:pt x="0" y="0"/>
                </a:moveTo>
                <a:lnTo>
                  <a:pt x="6562411" y="0"/>
                </a:lnTo>
                <a:lnTo>
                  <a:pt x="6562411" y="5658193"/>
                </a:lnTo>
                <a:lnTo>
                  <a:pt x="0" y="56581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D4FB6FD-0D78-2F14-EC30-9013875CFD4A}"/>
              </a:ext>
            </a:extLst>
          </p:cNvPr>
          <p:cNvSpPr/>
          <p:nvPr userDrawn="1"/>
        </p:nvSpPr>
        <p:spPr>
          <a:xfrm>
            <a:off x="439938" y="439388"/>
            <a:ext cx="6675120" cy="5769864"/>
          </a:xfrm>
          <a:prstGeom prst="frame">
            <a:avLst>
              <a:gd name="adj1" fmla="val 19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68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6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711243" y="2287435"/>
            <a:ext cx="8769514" cy="3768195"/>
          </a:xfrm>
        </p:spPr>
        <p:txBody>
          <a:bodyPr tIns="182880">
            <a:noAutofit/>
          </a:bodyPr>
          <a:lstStyle>
            <a:lvl1pPr marL="283464" indent="-283464">
              <a:lnSpc>
                <a:spcPct val="100000"/>
              </a:lnSpc>
              <a:spcBef>
                <a:spcPts val="1000"/>
              </a:spcBef>
              <a:defRPr sz="1800"/>
            </a:lvl1pPr>
            <a:lvl2pPr marL="283464">
              <a:lnSpc>
                <a:spcPct val="100000"/>
              </a:lnSpc>
              <a:spcBef>
                <a:spcPts val="1000"/>
              </a:spcBef>
              <a:defRPr sz="1800"/>
            </a:lvl2pPr>
            <a:lvl3pPr indent="-283464"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 indent="-283464"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7C83-D77B-1EFF-5877-DB5DF792E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64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4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4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664443" y="2484712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5750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418C0F6-1F2A-74E4-A6C4-914FE336632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59649" y="2493040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ED942-AF2B-12D4-2ED4-570ACFD0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89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A45527-A259-1C6D-E8B4-514715484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45608"/>
            <a:ext cx="12192000" cy="361239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3886200" cy="2304288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ACBDB-D54B-994A-AD88-E89D37245F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34660" y="548641"/>
            <a:ext cx="6130625" cy="2304288"/>
          </a:xfrm>
        </p:spPr>
        <p:txBody>
          <a:bodyPr anchor="ctr">
            <a:noAutofit/>
          </a:bodyPr>
          <a:lstStyle>
            <a:lvl1pPr marL="512064" indent="-5120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1pPr>
            <a:lvl2pPr marL="70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2pPr>
            <a:lvl3pPr marL="113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3pPr>
            <a:lvl4pPr marL="142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4pPr>
            <a:lvl5pPr marL="185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8447B1-F82E-026F-7FF0-7E95D361E7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20387" y="3735238"/>
            <a:ext cx="6130625" cy="25741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indent="-283464"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76BAB9-3D46-228B-0268-9918F1524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791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C2262EB2-92F3-45D5-977D-A254F9DC4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0" y="548640"/>
            <a:ext cx="61200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08B7B76C-AD95-41C0-859E-9A612EE3EB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703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F4E51F-526D-47C7-B091-D47773C1F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4FE061B-0356-4C6F-A2CA-12D48BE34A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4750" y="2759076"/>
            <a:ext cx="6121400" cy="30098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C9AB8836-3239-49B5-AB6F-4AF85F1F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77EAD6AC-E509-49A1-8E38-1CABD458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B689B03B-F230-4530-8C09-EFB8172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44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18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745F42-F11E-4295-BA16-71120E66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80706"/>
            <a:ext cx="12192000" cy="38772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36F7FC-6006-4472-BC70-30C283AB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988" y="540000"/>
            <a:ext cx="3884962" cy="2011680"/>
          </a:xfrm>
        </p:spPr>
        <p:txBody>
          <a:bodyPr anchor="ctr" anchorCtr="0"/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5A73B-104E-43C7-BBEC-C2B3D52E1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54584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E0F1ED-567A-464B-A7AB-53B58F510B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43552" y="540000"/>
            <a:ext cx="6107460" cy="201168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>
              <a:defRPr sz="1800"/>
            </a:lvl2pPr>
            <a:lvl3pPr marL="720000" indent="0">
              <a:buNone/>
              <a:defRPr sz="1800"/>
            </a:lvl3pPr>
            <a:lvl4pPr>
              <a:defRPr sz="1800"/>
            </a:lvl4pPr>
            <a:lvl5pPr marL="14400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DB4AB8-A251-1D19-89FE-D1E389DC72CE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540988" y="3487738"/>
            <a:ext cx="11110023" cy="2486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23808ED-A697-419E-B2B9-925BC80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2CBC00E-8DBE-41F7-B5EC-A273F71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C8BA04E-DB40-4D07-9B73-37122A90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74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80A73D-6706-8DB1-BAA5-9EC91EF6D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677" y="548640"/>
            <a:ext cx="4663440" cy="137160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A2E018F-B83F-5D9E-94F4-2B1C285CED1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8640" y="548640"/>
            <a:ext cx="5575300" cy="5656016"/>
          </a:xfrm>
        </p:spPr>
        <p:txBody>
          <a:bodyPr>
            <a:noAutofit/>
          </a:bodyPr>
          <a:lstStyle>
            <a:lvl1pPr marL="283464" indent="-283464">
              <a:spcBef>
                <a:spcPts val="500"/>
              </a:spcBef>
              <a:defRPr sz="1800"/>
            </a:lvl1pPr>
            <a:lvl2pPr marL="283464">
              <a:spcBef>
                <a:spcPts val="500"/>
              </a:spcBef>
              <a:defRPr sz="1800"/>
            </a:lvl2pPr>
            <a:lvl3pPr marL="685800" indent="-283464">
              <a:spcBef>
                <a:spcPts val="500"/>
              </a:spcBef>
              <a:defRPr sz="1800"/>
            </a:lvl3pPr>
            <a:lvl4pPr marL="685800">
              <a:spcBef>
                <a:spcPts val="500"/>
              </a:spcBef>
              <a:defRPr sz="1800"/>
            </a:lvl4pPr>
            <a:lvl5pPr marL="1143000" indent="-283464"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266A202-7CFD-8B3B-C33C-D85F06445EC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091676" y="2751236"/>
            <a:ext cx="4663440" cy="3453420"/>
          </a:xfrm>
        </p:spPr>
        <p:txBody>
          <a:bodyPr lIns="137160">
            <a:noAutofit/>
          </a:bodyPr>
          <a:lstStyle>
            <a:lvl1pPr marL="34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1pPr>
            <a:lvl2pPr marL="70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2pPr>
            <a:lvl3pPr marL="113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3pPr>
            <a:lvl4pPr marL="142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4pPr>
            <a:lvl5pPr marL="185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EFDB4E-BF6D-A408-5BC2-566CFAECD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673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995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ABF0D4-6E3E-4B6A-9402-0B1819B2E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548640"/>
            <a:ext cx="10058400" cy="1097280"/>
          </a:xfr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4820-09C0-4A6A-9DEF-D377D04A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8288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D6B5DAE-9335-B3AD-445C-296C2E06A2A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2650" y="2441575"/>
            <a:ext cx="10058400" cy="3450265"/>
          </a:xfrm>
        </p:spPr>
        <p:txBody>
          <a:bodyPr/>
          <a:lstStyle>
            <a:lvl1pPr marL="283464" indent="-283464">
              <a:defRPr/>
            </a:lvl1pPr>
            <a:lvl2pPr marL="283464" indent="0">
              <a:defRPr/>
            </a:lvl2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5B58DA2-1433-4624-A301-D9496CB2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E4701-5991-4858-AE71-47400E64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C430A52-01FF-4B61-8B7A-C60A8D06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487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26" y="539751"/>
            <a:ext cx="4451349" cy="208222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70326" y="4248000"/>
            <a:ext cx="4451349" cy="2082226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585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552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349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031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364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173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70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134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52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8000/restaurant/menu/edit/%3cint:item_id%3e/" TargetMode="Externa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hyperlink" Target="http://127.0.0.1:8000/restaurant/login/" TargetMode="External"/><Relationship Id="rId7" Type="http://schemas.openxmlformats.org/officeDocument/2006/relationships/hyperlink" Target="http://127.0.0.1:8000/restaurant/%3cuuid:restaurant_id%3e/menu/" TargetMode="External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hyperlink" Target="http://127.0.0.1:8000/restaurant/signup/" TargetMode="Externa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restaurant/%3cuuid:restaurant_id%3e/orders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://127.0.0.1:8000/restaurant/%3cuuid:restaurant_id%3e/about/" TargetMode="External"/><Relationship Id="rId15" Type="http://schemas.openxmlformats.org/officeDocument/2006/relationships/image" Target="../media/image25.png"/><Relationship Id="rId10" Type="http://schemas.openxmlformats.org/officeDocument/2006/relationships/hyperlink" Target="http://127.0.0.1:8000/restaurant/profile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127.0.0.1:8000/restaurant/%3cuuid:restaurant_id%3e/home/" TargetMode="External"/><Relationship Id="rId9" Type="http://schemas.openxmlformats.org/officeDocument/2006/relationships/hyperlink" Target="http://127.0.0.1:8000/restaurant/delete_item/%3cint:item_id%3e/" TargetMode="External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8000/customer/add-to-cart/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://127.0.0.1:8000/customer/login/" TargetMode="External"/><Relationship Id="rId7" Type="http://schemas.openxmlformats.org/officeDocument/2006/relationships/hyperlink" Target="http://127.0.0.1:8000/customer/restaurant/%3cuuid:restaurant_id%3e/menu/" TargetMode="External"/><Relationship Id="rId12" Type="http://schemas.openxmlformats.org/officeDocument/2006/relationships/image" Target="../media/image3.png"/><Relationship Id="rId2" Type="http://schemas.openxmlformats.org/officeDocument/2006/relationships/hyperlink" Target="http://127.0.0.1:8000/customer/signup/" TargetMode="Externa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customer/food_items/" TargetMode="External"/><Relationship Id="rId11" Type="http://schemas.openxmlformats.org/officeDocument/2006/relationships/hyperlink" Target="http://127.0.0.1:8000/customer/profile/edit/" TargetMode="External"/><Relationship Id="rId5" Type="http://schemas.openxmlformats.org/officeDocument/2006/relationships/hyperlink" Target="http://127.0.0.1:8000/customer/about/" TargetMode="External"/><Relationship Id="rId15" Type="http://schemas.openxmlformats.org/officeDocument/2006/relationships/image" Target="../media/image6.png"/><Relationship Id="rId10" Type="http://schemas.openxmlformats.org/officeDocument/2006/relationships/hyperlink" Target="http://127.0.0.1:8000/customer/profile/" TargetMode="External"/><Relationship Id="rId4" Type="http://schemas.openxmlformats.org/officeDocument/2006/relationships/hyperlink" Target="http://127.0.0.1:8000/customer/home/" TargetMode="External"/><Relationship Id="rId9" Type="http://schemas.openxmlformats.org/officeDocument/2006/relationships/hyperlink" Target="http://127.0.0.1:8000/customer/cart/" TargetMode="External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://127.0.0.1:8000/delivery/login/" TargetMode="External"/><Relationship Id="rId7" Type="http://schemas.openxmlformats.org/officeDocument/2006/relationships/hyperlink" Target="http://127.0.0.1:8000/delivery/delivered/" TargetMode="External"/><Relationship Id="rId12" Type="http://schemas.openxmlformats.org/officeDocument/2006/relationships/image" Target="../media/image17.png"/><Relationship Id="rId2" Type="http://schemas.openxmlformats.org/officeDocument/2006/relationships/hyperlink" Target="http://127.0.0.1:8000/delivery/signup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delivery/to_be_delivered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://127.0.0.1:8000/delivery/about/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hyperlink" Target="http://127.0.0.1:8000/delivery/home/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369786"/>
            <a:ext cx="7797799" cy="2543594"/>
          </a:xfrm>
        </p:spPr>
        <p:txBody>
          <a:bodyPr/>
          <a:lstStyle/>
          <a:p>
            <a:r>
              <a:rPr lang="en-US" dirty="0"/>
              <a:t>Infosys Springboard Internship Project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solidFill>
                  <a:schemeClr val="tx1">
                    <a:lumMod val="76000"/>
                  </a:schemeClr>
                </a:solidFill>
              </a:rPr>
              <a:t>Food – Ordering -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E7977-BFEA-FC5A-0F63-F9573FD7A952}"/>
              </a:ext>
            </a:extLst>
          </p:cNvPr>
          <p:cNvSpPr txBox="1"/>
          <p:nvPr/>
        </p:nvSpPr>
        <p:spPr>
          <a:xfrm>
            <a:off x="4250314" y="4588515"/>
            <a:ext cx="3695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Our Project Mentor : Vamsi Mitra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95392-7A2F-720A-50B5-11FB386A97B6}"/>
              </a:ext>
            </a:extLst>
          </p:cNvPr>
          <p:cNvSpPr txBox="1"/>
          <p:nvPr/>
        </p:nvSpPr>
        <p:spPr>
          <a:xfrm>
            <a:off x="2164117" y="5415410"/>
            <a:ext cx="10029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By...</a:t>
            </a:r>
          </a:p>
          <a:p>
            <a:r>
              <a:rPr lang="en-US" dirty="0"/>
              <a:t>P. Sai Meghana    |    Suma   |    Tejaswini </a:t>
            </a:r>
            <a:r>
              <a:rPr lang="en-US" dirty="0" err="1"/>
              <a:t>reddy</a:t>
            </a:r>
            <a:r>
              <a:rPr lang="en-US" dirty="0"/>
              <a:t>   |    Hemanth </a:t>
            </a:r>
            <a:r>
              <a:rPr lang="en-US" dirty="0" err="1"/>
              <a:t>pandey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1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BA3A9AD-F54C-5683-4151-F22AAC7A0D1A}"/>
              </a:ext>
            </a:extLst>
          </p:cNvPr>
          <p:cNvSpPr txBox="1"/>
          <p:nvPr/>
        </p:nvSpPr>
        <p:spPr>
          <a:xfrm>
            <a:off x="176736" y="130753"/>
            <a:ext cx="570048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http://127.0.0.1:8000/restaurant/signup/</a:t>
            </a:r>
            <a:endParaRPr lang="en-US" sz="1200">
              <a:solidFill>
                <a:schemeClr val="accent6">
                  <a:lumMod val="60000"/>
                  <a:lumOff val="40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http://127.0.0.1:8000/restaurant/login/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http://127.0.0.1:8000/restaurant/&lt;uuid:restaurant_id&gt;/home/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http://127.0.0.1:8000/restaurant/&lt;uuid:restaurant_id&gt;/about/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http://127.0.0.1:8000/restaurant/&lt;uuid:restaurant_id&gt;/orders/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http://127.0.0.1:8000/restaurant/&lt;uuid:restaurant_id&gt;/menu/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http://127.0.0.1:8000/restaurant/menu/edit/&lt;int:item_id&gt;/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http://127.0.0.1:8000/restaurant/delete_item/&lt;int:item_id&gt;/</a:t>
            </a:r>
            <a:endParaRPr lang="en-US" sz="1200">
              <a:solidFill>
                <a:schemeClr val="accent6">
                  <a:lumMod val="60000"/>
                  <a:lumOff val="40000"/>
                </a:schemeClr>
              </a:solidFill>
              <a:latin typeface="Consolas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http://127.0.0.1:8000/restaurant/profile/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latin typeface="Consolas"/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/profile_edit/</a:t>
            </a:r>
          </a:p>
          <a:p>
            <a:pPr>
              <a:buFont typeface="Arial"/>
              <a:buChar char="•"/>
            </a:pP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  <a:latin typeface="Consolas"/>
            </a:endParaRPr>
          </a:p>
          <a:p>
            <a:pPr marL="285750" indent="-285750" algn="l">
              <a:buFont typeface="Arial"/>
              <a:buChar char="•"/>
            </a:pPr>
            <a:endParaRPr lang="en-US" sz="1200" dirty="0">
              <a:solidFill>
                <a:srgbClr val="AAB5AD"/>
              </a:solidFill>
              <a:latin typeface="Consolas"/>
            </a:endParaRPr>
          </a:p>
          <a:p>
            <a:endParaRPr lang="en-US" dirty="0"/>
          </a:p>
        </p:txBody>
      </p:sp>
      <p:pic>
        <p:nvPicPr>
          <p:cNvPr id="2" name="Picture 1" descr="A login screen shot&#10;&#10;Description automatically generated">
            <a:extLst>
              <a:ext uri="{FF2B5EF4-FFF2-40B4-BE49-F238E27FC236}">
                <a16:creationId xmlns:a16="http://schemas.microsoft.com/office/drawing/2014/main" id="{9BB1F4F0-27A5-39A6-6199-4EDBB9F47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0614" y="130589"/>
            <a:ext cx="3156858" cy="1580839"/>
          </a:xfrm>
          <a:prstGeom prst="rect">
            <a:avLst/>
          </a:prstGeom>
        </p:spPr>
      </p:pic>
      <p:pic>
        <p:nvPicPr>
          <p:cNvPr id="3" name="Picture 2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6003181A-CB3E-8219-213E-7A721CBE32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6328" y="130588"/>
            <a:ext cx="3138716" cy="1580983"/>
          </a:xfrm>
          <a:prstGeom prst="rect">
            <a:avLst/>
          </a:prstGeom>
        </p:spPr>
      </p:pic>
      <p:pic>
        <p:nvPicPr>
          <p:cNvPr id="4" name="Picture 3" descr="A screenshot of a restaurant dashboard&#10;&#10;Description automatically generated">
            <a:extLst>
              <a:ext uri="{FF2B5EF4-FFF2-40B4-BE49-F238E27FC236}">
                <a16:creationId xmlns:a16="http://schemas.microsoft.com/office/drawing/2014/main" id="{FB6038A8-0D34-E8AB-D528-FD4C033C1C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329" y="2090017"/>
            <a:ext cx="3238501" cy="1692955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65851C4B-8AD1-D32C-B889-1AAA2D797D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6757" y="3686589"/>
            <a:ext cx="3601357" cy="1723005"/>
          </a:xfrm>
          <a:prstGeom prst="rect">
            <a:avLst/>
          </a:prstGeom>
        </p:spPr>
      </p:pic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C4B23C8F-D817-C48C-F40C-04807EE4A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543" y="3496088"/>
            <a:ext cx="3338287" cy="1562696"/>
          </a:xfrm>
          <a:prstGeom prst="rect">
            <a:avLst/>
          </a:prstGeom>
        </p:spPr>
      </p:pic>
      <p:pic>
        <p:nvPicPr>
          <p:cNvPr id="7" name="Picture 6" descr="A screenshot of a menu&#10;&#10;Description automatically generated">
            <a:extLst>
              <a:ext uri="{FF2B5EF4-FFF2-40B4-BE49-F238E27FC236}">
                <a16:creationId xmlns:a16="http://schemas.microsoft.com/office/drawing/2014/main" id="{AF661767-77C4-49DA-BFB7-1C9311BDE5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0473" y="1872304"/>
            <a:ext cx="4408713" cy="2128242"/>
          </a:xfrm>
          <a:prstGeom prst="rect">
            <a:avLst/>
          </a:prstGeom>
        </p:spPr>
      </p:pic>
      <p:pic>
        <p:nvPicPr>
          <p:cNvPr id="17" name="Picture 16" descr="A screenshot of a menu&#10;&#10;Description automatically generated">
            <a:extLst>
              <a:ext uri="{FF2B5EF4-FFF2-40B4-BE49-F238E27FC236}">
                <a16:creationId xmlns:a16="http://schemas.microsoft.com/office/drawing/2014/main" id="{E8FF7FA1-EB0D-2879-7952-408C7062A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6757" y="2099088"/>
            <a:ext cx="3601357" cy="1583957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B81659-1AD2-4A88-4761-4E3B4ADEDD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7258" y="4276232"/>
            <a:ext cx="4181929" cy="2149362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76F37D1-ADFA-1823-DAFA-6147471796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0543" y="4747947"/>
            <a:ext cx="3646715" cy="1859217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355133A3-B481-30E6-9999-0FB47F8ADC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08900" y="4766089"/>
            <a:ext cx="3474358" cy="184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226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52CD-4C4C-9E44-BE9B-72AB9835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26" y="676521"/>
            <a:ext cx="4451349" cy="208222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479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14C0111-86AA-B377-753D-02A3CA89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252AFB-1364-05E7-C423-89DB466ED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359410" indent="-359410">
              <a:lnSpc>
                <a:spcPct val="115000"/>
              </a:lnSpc>
            </a:pPr>
            <a:r>
              <a:rPr lang="en-US" sz="1900"/>
              <a:t>Project Title: Online Food Ordering System</a:t>
            </a:r>
          </a:p>
          <a:p>
            <a:pPr marL="359410" indent="-359410">
              <a:lnSpc>
                <a:spcPct val="115000"/>
              </a:lnSpc>
            </a:pPr>
            <a:r>
              <a:rPr lang="en-US" sz="1900"/>
              <a:t>Technologies Used: Django, SQLite3</a:t>
            </a:r>
          </a:p>
          <a:p>
            <a:pPr marL="359410" indent="-359410">
              <a:lnSpc>
                <a:spcPct val="115000"/>
              </a:lnSpc>
            </a:pPr>
            <a:r>
              <a:rPr lang="en-US" sz="1900"/>
              <a:t>Overview: A multi-role platform for customers, restaurants, and delivery personnel with custom navigation and functionality.</a:t>
            </a:r>
          </a:p>
          <a:p>
            <a:pPr marL="359410" indent="-359410">
              <a:lnSpc>
                <a:spcPct val="115000"/>
              </a:lnSpc>
            </a:pPr>
            <a:endParaRPr lang="en-US" sz="19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2" descr="11 Advantages of Django: Why You Should Use It – Pythonista Planet">
            <a:extLst>
              <a:ext uri="{FF2B5EF4-FFF2-40B4-BE49-F238E27FC236}">
                <a16:creationId xmlns:a16="http://schemas.microsoft.com/office/drawing/2014/main" id="{0F8E0A26-3C2F-A4B3-D935-FED7D18E8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389735"/>
            <a:ext cx="6113812" cy="40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131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BE6CC-8C1E-6B1C-8AA5-3F3426DF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2861"/>
            <a:ext cx="10058400" cy="1097280"/>
          </a:xfrm>
        </p:spPr>
        <p:txBody>
          <a:bodyPr/>
          <a:lstStyle/>
          <a:p>
            <a:r>
              <a:rPr lang="en-US" dirty="0"/>
              <a:t>Modules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9CCD2F-6960-1115-4E8A-99C450D747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11243" y="2336281"/>
            <a:ext cx="8769514" cy="2205117"/>
          </a:xfrm>
        </p:spPr>
        <p:txBody>
          <a:bodyPr/>
          <a:lstStyle/>
          <a:p>
            <a:pPr marL="283210" indent="-283210">
              <a:buClr>
                <a:srgbClr val="EF8C6A"/>
              </a:buClr>
            </a:pPr>
            <a:r>
              <a:rPr lang="en-US" dirty="0">
                <a:ea typeface="+mn-lt"/>
                <a:cs typeface="+mn-lt"/>
              </a:rPr>
              <a:t>Django Framework </a:t>
            </a:r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ea typeface="+mn-lt"/>
                <a:cs typeface="+mn-lt"/>
              </a:rPr>
              <a:t>Apps : accounts, restaurant, delivery, customer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ea typeface="+mn-lt"/>
                <a:cs typeface="+mn-lt"/>
              </a:rPr>
              <a:t>SQLite3 Database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Pillow : 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Used for image processing in Django projects</a:t>
            </a:r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How to install : pip install &lt;module_name&gt;</a:t>
            </a:r>
          </a:p>
          <a:p>
            <a:pPr marL="283210" indent="-283210">
              <a:buClr>
                <a:srgbClr val="EF8C6A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/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451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BE6CC-8C1E-6B1C-8AA5-3F3426DF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2861"/>
            <a:ext cx="10058400" cy="1097280"/>
          </a:xfrm>
        </p:spPr>
        <p:txBody>
          <a:bodyPr/>
          <a:lstStyle/>
          <a:p>
            <a:r>
              <a:rPr lang="en-US" dirty="0"/>
              <a:t>Usage of files in </a:t>
            </a:r>
            <a:r>
              <a:rPr lang="en-US" dirty="0" err="1"/>
              <a:t>django</a:t>
            </a:r>
            <a:r>
              <a:rPr lang="en-US" dirty="0"/>
              <a:t>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9CCD2F-6960-1115-4E8A-99C450D747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11243" y="2336281"/>
            <a:ext cx="8769514" cy="2205117"/>
          </a:xfrm>
        </p:spPr>
        <p:txBody>
          <a:bodyPr/>
          <a:lstStyle/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  <a:ea typeface="+mn-lt"/>
                <a:cs typeface="+mn-lt"/>
              </a:rPr>
              <a:t>manage.py</a:t>
            </a:r>
            <a:r>
              <a:rPr lang="en-US" dirty="0">
                <a:ea typeface="+mn-lt"/>
                <a:cs typeface="+mn-lt"/>
              </a:rPr>
              <a:t>: Entry point for running the server, migrations, and project setup.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  <a:ea typeface="+mn-lt"/>
                <a:cs typeface="+mn-lt"/>
              </a:rPr>
              <a:t>settings.py</a:t>
            </a:r>
            <a:r>
              <a:rPr lang="en-US" dirty="0">
                <a:ea typeface="+mn-lt"/>
                <a:cs typeface="+mn-lt"/>
              </a:rPr>
              <a:t>: Configuration settings for the project.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</a:rPr>
              <a:t>urls.py</a:t>
            </a:r>
            <a:r>
              <a:rPr lang="en-US" dirty="0">
                <a:ea typeface="+mn-lt"/>
                <a:cs typeface="+mn-lt"/>
              </a:rPr>
              <a:t>: URL routing for different views.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  <a:ea typeface="+mn-lt"/>
                <a:cs typeface="+mn-lt"/>
              </a:rPr>
              <a:t>models.py</a:t>
            </a:r>
            <a:r>
              <a:rPr lang="en-US" dirty="0">
                <a:ea typeface="+mn-lt"/>
                <a:cs typeface="+mn-lt"/>
              </a:rPr>
              <a:t>: Database models definition.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</a:rPr>
              <a:t>views.py</a:t>
            </a:r>
            <a:r>
              <a:rPr lang="en-US" dirty="0">
                <a:ea typeface="+mn-lt"/>
                <a:cs typeface="+mn-lt"/>
              </a:rPr>
              <a:t>: Handles logic for each view.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</a:rPr>
              <a:t>templates/</a:t>
            </a:r>
            <a:r>
              <a:rPr lang="en-US" dirty="0">
                <a:ea typeface="+mn-lt"/>
                <a:cs typeface="+mn-lt"/>
              </a:rPr>
              <a:t>: HTML files for each app's pages.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8507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4050-0362-2EC9-2A88-63047567DA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 err="1"/>
              <a:t>urls</a:t>
            </a:r>
            <a:r>
              <a:rPr lang="en-US" dirty="0"/>
              <a:t> &amp; images</a:t>
            </a:r>
          </a:p>
        </p:txBody>
      </p:sp>
    </p:spTree>
    <p:extLst>
      <p:ext uri="{BB962C8B-B14F-4D97-AF65-F5344CB8AC3E}">
        <p14:creationId xmlns:p14="http://schemas.microsoft.com/office/powerpoint/2010/main" val="261824959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A72DF7-A89E-07B3-1F09-012F245C1E76}"/>
              </a:ext>
            </a:extLst>
          </p:cNvPr>
          <p:cNvGrpSpPr/>
          <p:nvPr/>
        </p:nvGrpSpPr>
        <p:grpSpPr>
          <a:xfrm>
            <a:off x="3614615" y="1531859"/>
            <a:ext cx="4962769" cy="3032718"/>
            <a:chOff x="293077" y="1004321"/>
            <a:chExt cx="4962769" cy="3032718"/>
          </a:xfrm>
        </p:grpSpPr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B3FAA56B-CBF2-A058-BB9A-8AE6D1C94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077" y="1531423"/>
              <a:ext cx="4962769" cy="25056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D2AD2F-3B01-F74B-0DE2-81C7332027FA}"/>
                </a:ext>
              </a:extLst>
            </p:cNvPr>
            <p:cNvSpPr txBox="1"/>
            <p:nvPr/>
          </p:nvSpPr>
          <p:spPr>
            <a:xfrm>
              <a:off x="362022" y="1004321"/>
              <a:ext cx="4729655" cy="37370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+mn-lt"/>
                  <a:cs typeface="+mn-lt"/>
                </a:rPr>
                <a:t>http://127.0.0.1:8000/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35197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A3A9AD-F54C-5683-4151-F22AAC7A0D1A}"/>
              </a:ext>
            </a:extLst>
          </p:cNvPr>
          <p:cNvSpPr txBox="1"/>
          <p:nvPr/>
        </p:nvSpPr>
        <p:spPr>
          <a:xfrm>
            <a:off x="5183146" y="560595"/>
            <a:ext cx="6107460" cy="230321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http://127.0.0.1:8000/customer/signup/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http://127.0.0.1:8000/customer/login/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http://127.0.0.1:8000/customer/home/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http://127.0.0.1:8000/customer/about/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http://127.0.0.1:8000/customer/food_items/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http://127.0.0.1:8000/customer/restaurant/&lt;uuid:restaurant_id&gt;/menu/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http://127.0.0.1:8000/customer/add-to-cart/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http://127.0.0.1:8000/customer/cart/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http://127.0.0.1:8000/customer/profile/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http://127.0.0.1:8000/customer/profile/edit/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295B84-44C2-4474-8AB4-C8A073E60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30000"/>
                </a:schemeClr>
              </a:solidFill>
            </a:endParaRPr>
          </a:p>
        </p:txBody>
      </p:sp>
      <p:pic>
        <p:nvPicPr>
          <p:cNvPr id="5" name="Picture 4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AB965490-3E65-4264-B9B1-0FCA0ED96B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420" y="2514811"/>
            <a:ext cx="3689707" cy="1600308"/>
          </a:xfrm>
          <a:prstGeom prst="rect">
            <a:avLst/>
          </a:prstGeom>
        </p:spPr>
      </p:pic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1680E256-7581-80CC-86B1-349B71F6DE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90" y="558325"/>
            <a:ext cx="3669113" cy="1816551"/>
          </a:xfrm>
          <a:prstGeom prst="rect">
            <a:avLst/>
          </a:prstGeom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5068663B-885F-A3AE-1730-E2B9447FD4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2009" y="4224164"/>
            <a:ext cx="3514653" cy="1610604"/>
          </a:xfrm>
          <a:prstGeom prst="rect">
            <a:avLst/>
          </a:prstGeom>
        </p:spPr>
      </p:pic>
      <p:pic>
        <p:nvPicPr>
          <p:cNvPr id="6" name="Picture 5" descr="A screenshot of a food delivery service&#10;&#10;Description automatically generated">
            <a:extLst>
              <a:ext uri="{FF2B5EF4-FFF2-40B4-BE49-F238E27FC236}">
                <a16:creationId xmlns:a16="http://schemas.microsoft.com/office/drawing/2014/main" id="{C14A5C4D-FD53-1E3D-5BDE-04C50997F2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033" y="4224163"/>
            <a:ext cx="3700004" cy="1610605"/>
          </a:xfrm>
          <a:prstGeom prst="rect">
            <a:avLst/>
          </a:prstGeom>
        </p:spPr>
      </p:pic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C1014849-1D99-BAEF-3BC7-0F20407BDD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37287" y="4162676"/>
            <a:ext cx="3459892" cy="17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988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D203B6-9D34-4C55-9CF4-916D7971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FE0F64F-E944-AF27-AB00-35BDB5BC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60" r="9588"/>
          <a:stretch/>
        </p:blipFill>
        <p:spPr>
          <a:xfrm>
            <a:off x="2296" y="10"/>
            <a:ext cx="7386795" cy="4470857"/>
          </a:xfrm>
          <a:prstGeom prst="rect">
            <a:avLst/>
          </a:prstGeom>
        </p:spPr>
      </p:pic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B81FC30C-6E3B-10A0-6A45-8778A8CC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5882"/>
          <a:stretch/>
        </p:blipFill>
        <p:spPr>
          <a:xfrm>
            <a:off x="7499230" y="-2"/>
            <a:ext cx="4689052" cy="222875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522C7E5-4280-88B1-FEA6-F89FA21452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9787"/>
          <a:stretch/>
        </p:blipFill>
        <p:spPr>
          <a:xfrm>
            <a:off x="7499338" y="2324139"/>
            <a:ext cx="4682932" cy="2133380"/>
          </a:xfrm>
          <a:prstGeom prst="rect">
            <a:avLst/>
          </a:prstGeom>
        </p:spPr>
      </p:pic>
      <p:pic>
        <p:nvPicPr>
          <p:cNvPr id="7" name="Picture 6" descr="A screenshot of a restaurant&#10;&#10;Description automatically generated">
            <a:extLst>
              <a:ext uri="{FF2B5EF4-FFF2-40B4-BE49-F238E27FC236}">
                <a16:creationId xmlns:a16="http://schemas.microsoft.com/office/drawing/2014/main" id="{CA8DB8E4-BBFC-9032-430A-393F036B11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" b="2417"/>
          <a:stretch/>
        </p:blipFill>
        <p:spPr>
          <a:xfrm>
            <a:off x="-3717" y="4466463"/>
            <a:ext cx="4709117" cy="2373392"/>
          </a:xfrm>
          <a:prstGeom prst="rect">
            <a:avLst/>
          </a:prstGeom>
        </p:spPr>
      </p:pic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84B2136E-76F9-7E66-909D-D550B9E4E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" b="39486"/>
          <a:stretch/>
        </p:blipFill>
        <p:spPr>
          <a:xfrm>
            <a:off x="4704849" y="4484608"/>
            <a:ext cx="7480483" cy="23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21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BA3A9AD-F54C-5683-4151-F22AAC7A0D1A}"/>
              </a:ext>
            </a:extLst>
          </p:cNvPr>
          <p:cNvSpPr txBox="1"/>
          <p:nvPr/>
        </p:nvSpPr>
        <p:spPr>
          <a:xfrm>
            <a:off x="176736" y="130753"/>
            <a:ext cx="622662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http://127.0.0.1:8000/delivery/signup/</a:t>
            </a:r>
            <a:endParaRPr lang="en-US" sz="1200">
              <a:solidFill>
                <a:schemeClr val="accent6">
                  <a:lumMod val="60000"/>
                  <a:lumOff val="40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http://127.0.0.1:8000/delivery/login/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http://127.0.0.1:8000/delivery/home/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http://127.0.0.1:8000/delivery/about/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http://127.0.0.1:8000/delivery/to_be_delivered/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http://127.0.0.1:8000/delivery/delivered/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http://127.0.0.1:8000/delivery/pro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file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latin typeface="Consolas"/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edit_profile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200">
              <a:solidFill>
                <a:schemeClr val="accent6">
                  <a:lumMod val="60000"/>
                  <a:lumOff val="40000"/>
                </a:schemeClr>
              </a:solidFill>
              <a:latin typeface="Consolas"/>
            </a:endParaRPr>
          </a:p>
          <a:p>
            <a:pPr marL="285750" indent="-285750" algn="l">
              <a:buFont typeface="Arial"/>
              <a:buChar char="•"/>
            </a:pPr>
            <a:endParaRPr lang="en-US" sz="1200" dirty="0">
              <a:solidFill>
                <a:srgbClr val="AAB5AD"/>
              </a:solidFill>
              <a:latin typeface="Consolas"/>
            </a:endParaRPr>
          </a:p>
          <a:p>
            <a:endParaRPr lang="en-US" dirty="0"/>
          </a:p>
        </p:txBody>
      </p:sp>
      <p:pic>
        <p:nvPicPr>
          <p:cNvPr id="8" name="Picture 7" descr="A login form with a pink and blue background&#10;&#10;Description automatically generated">
            <a:extLst>
              <a:ext uri="{FF2B5EF4-FFF2-40B4-BE49-F238E27FC236}">
                <a16:creationId xmlns:a16="http://schemas.microsoft.com/office/drawing/2014/main" id="{81749DA6-F486-4B2D-D8DF-A66AFFFA2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579" y="137391"/>
            <a:ext cx="3628572" cy="1898338"/>
          </a:xfrm>
          <a:prstGeom prst="rect">
            <a:avLst/>
          </a:prstGeom>
        </p:spPr>
      </p:pic>
      <p:pic>
        <p:nvPicPr>
          <p:cNvPr id="9" name="Picture 8" descr="A login screen with green and black text&#10;&#10;Description automatically generated">
            <a:extLst>
              <a:ext uri="{FF2B5EF4-FFF2-40B4-BE49-F238E27FC236}">
                <a16:creationId xmlns:a16="http://schemas.microsoft.com/office/drawing/2014/main" id="{85D3A0D9-437B-9E76-093C-E25FC2083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8651" y="128320"/>
            <a:ext cx="3800929" cy="1916481"/>
          </a:xfrm>
          <a:prstGeom prst="rect">
            <a:avLst/>
          </a:prstGeom>
        </p:spPr>
      </p:pic>
      <p:pic>
        <p:nvPicPr>
          <p:cNvPr id="10" name="Picture 9" descr="A screenshot of a delivery dashboard&#10;&#10;Description automatically generated">
            <a:extLst>
              <a:ext uri="{FF2B5EF4-FFF2-40B4-BE49-F238E27FC236}">
                <a16:creationId xmlns:a16="http://schemas.microsoft.com/office/drawing/2014/main" id="{8FDFEA49-890D-5B07-0E59-020296E42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579" y="2368962"/>
            <a:ext cx="3819073" cy="1904434"/>
          </a:xfrm>
          <a:prstGeom prst="rect">
            <a:avLst/>
          </a:prstGeom>
        </p:spPr>
      </p:pic>
      <p:pic>
        <p:nvPicPr>
          <p:cNvPr id="11" name="Picture 10" descr="A screenshot of a food delivery service&#10;&#10;Description automatically generated">
            <a:extLst>
              <a:ext uri="{FF2B5EF4-FFF2-40B4-BE49-F238E27FC236}">
                <a16:creationId xmlns:a16="http://schemas.microsoft.com/office/drawing/2014/main" id="{78B65C3D-91C8-2C9D-C5CD-1B0A71B4CE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4221" y="2368963"/>
            <a:ext cx="3728358" cy="189238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1307569-E110-5E06-08AF-421160A449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651" y="4518892"/>
            <a:ext cx="3810000" cy="1904434"/>
          </a:xfrm>
          <a:prstGeom prst="rect">
            <a:avLst/>
          </a:prstGeom>
        </p:spPr>
      </p:pic>
      <p:pic>
        <p:nvPicPr>
          <p:cNvPr id="13" name="Picture 12" descr="A screenshot of a menu&#10;&#10;Description automatically generated">
            <a:extLst>
              <a:ext uri="{FF2B5EF4-FFF2-40B4-BE49-F238E27FC236}">
                <a16:creationId xmlns:a16="http://schemas.microsoft.com/office/drawing/2014/main" id="{86CB3342-0357-B0EE-C8D6-9FB034BAF4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8651" y="2359892"/>
            <a:ext cx="3810000" cy="190741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FBF1BA9-F435-3560-739C-B09F54523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1436" y="4518892"/>
            <a:ext cx="3719287" cy="1907552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B4F8FB2-3058-CE24-3AA2-F1118FEA9B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8651" y="4518892"/>
            <a:ext cx="3800929" cy="19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60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3A5F18C-93E4-4C3A-A312-44EF0CB57A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7FEE6A-70C7-4994-95E7-698D6AC488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33059B-AF8D-467E-BDB3-CD063FDD209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LeafVTI</Template>
  <TotalTime>0</TotalTime>
  <Words>428</Words>
  <Application>Microsoft Office PowerPoint</Application>
  <PresentationFormat>Widescreen</PresentationFormat>
  <Paragraphs>122</Paragraphs>
  <Slides>11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LeafVTI</vt:lpstr>
      <vt:lpstr>Infosys Springboard Internship Project  Food – Ordering - System</vt:lpstr>
      <vt:lpstr>Introduction</vt:lpstr>
      <vt:lpstr>Modules used</vt:lpstr>
      <vt:lpstr>Usage of files in django project</vt:lpstr>
      <vt:lpstr>Website urls &amp;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481</cp:revision>
  <dcterms:created xsi:type="dcterms:W3CDTF">2024-11-07T12:46:14Z</dcterms:created>
  <dcterms:modified xsi:type="dcterms:W3CDTF">2024-11-28T12:53:49Z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